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274" r:id="rId3"/>
    <p:sldId id="276" r:id="rId4"/>
    <p:sldId id="468" r:id="rId5"/>
    <p:sldId id="447" r:id="rId6"/>
    <p:sldId id="451" r:id="rId7"/>
    <p:sldId id="459" r:id="rId8"/>
    <p:sldId id="460" r:id="rId9"/>
    <p:sldId id="425" r:id="rId10"/>
    <p:sldId id="406" r:id="rId11"/>
    <p:sldId id="407" r:id="rId12"/>
    <p:sldId id="465" r:id="rId13"/>
    <p:sldId id="418" r:id="rId14"/>
    <p:sldId id="408" r:id="rId15"/>
    <p:sldId id="409" r:id="rId16"/>
    <p:sldId id="410" r:id="rId17"/>
    <p:sldId id="411" r:id="rId18"/>
    <p:sldId id="413" r:id="rId19"/>
    <p:sldId id="464" r:id="rId20"/>
    <p:sldId id="414" r:id="rId21"/>
    <p:sldId id="415" r:id="rId22"/>
    <p:sldId id="446" r:id="rId23"/>
    <p:sldId id="461" r:id="rId24"/>
    <p:sldId id="400" r:id="rId25"/>
    <p:sldId id="432" r:id="rId26"/>
    <p:sldId id="353" r:id="rId27"/>
    <p:sldId id="404" r:id="rId28"/>
    <p:sldId id="456" r:id="rId29"/>
    <p:sldId id="405" r:id="rId30"/>
    <p:sldId id="448" r:id="rId31"/>
    <p:sldId id="435" r:id="rId32"/>
    <p:sldId id="437" r:id="rId33"/>
    <p:sldId id="422" r:id="rId34"/>
    <p:sldId id="436" r:id="rId35"/>
    <p:sldId id="420" r:id="rId36"/>
    <p:sldId id="449" r:id="rId37"/>
    <p:sldId id="440" r:id="rId38"/>
    <p:sldId id="403" r:id="rId39"/>
    <p:sldId id="443" r:id="rId40"/>
    <p:sldId id="442" r:id="rId41"/>
    <p:sldId id="444" r:id="rId42"/>
    <p:sldId id="445" r:id="rId43"/>
    <p:sldId id="462" r:id="rId44"/>
    <p:sldId id="463" r:id="rId45"/>
    <p:sldId id="466" r:id="rId46"/>
    <p:sldId id="349" r:id="rId47"/>
    <p:sldId id="398" r:id="rId48"/>
    <p:sldId id="352" r:id="rId49"/>
    <p:sldId id="467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68"/>
          </p14:sldIdLst>
        </p14:section>
        <p14:section name="HTML" id="{35744C4A-6542-4EB6-ADAA-BA36177B64B6}">
          <p14:sldIdLst>
            <p14:sldId id="447"/>
            <p14:sldId id="451"/>
            <p14:sldId id="459"/>
            <p14:sldId id="460"/>
            <p14:sldId id="425"/>
          </p14:sldIdLst>
        </p14:section>
        <p14:section name="URL" id="{648C93D9-093E-4965-BD4A-95EB4EFAC192}">
          <p14:sldIdLst>
            <p14:sldId id="406"/>
            <p14:sldId id="407"/>
            <p14:sldId id="465"/>
            <p14:sldId id="418"/>
            <p14:sldId id="408"/>
            <p14:sldId id="409"/>
            <p14:sldId id="410"/>
            <p14:sldId id="411"/>
          </p14:sldIdLst>
        </p14:section>
        <p14:section name="MIME" id="{4A4CBF0E-306E-4EB8-8EBD-20780B0CF37D}">
          <p14:sldIdLst>
            <p14:sldId id="413"/>
            <p14:sldId id="464"/>
            <p14:sldId id="414"/>
            <p14:sldId id="415"/>
          </p14:sldIdLst>
        </p14:section>
        <p14:section name="HTTP Basics" id="{40C811C7-1999-4954-846A-0842E819C481}">
          <p14:sldIdLst>
            <p14:sldId id="446"/>
            <p14:sldId id="461"/>
            <p14:sldId id="400"/>
            <p14:sldId id="432"/>
          </p14:sldIdLst>
        </p14:section>
        <p14:section name="Tools for Devs" id="{BC4A3995-4CED-4320-A673-95328C9C809D}">
          <p14:sldIdLst>
            <p14:sldId id="353"/>
            <p14:sldId id="404"/>
            <p14:sldId id="456"/>
            <p14:sldId id="405"/>
          </p14:sldIdLst>
        </p14:section>
        <p14:section name="HTTP Requests" id="{A0ED8875-3A93-4BCB-93E5-A222155AAB83}">
          <p14:sldIdLst>
            <p14:sldId id="448"/>
            <p14:sldId id="435"/>
            <p14:sldId id="437"/>
            <p14:sldId id="422"/>
            <p14:sldId id="436"/>
            <p14:sldId id="420"/>
          </p14:sldIdLst>
        </p14:section>
        <p14:section name="HTTP Responses" id="{700A050C-A968-497E-BD2A-D0450BA676CD}">
          <p14:sldIdLst>
            <p14:sldId id="449"/>
            <p14:sldId id="440"/>
            <p14:sldId id="403"/>
            <p14:sldId id="443"/>
            <p14:sldId id="442"/>
            <p14:sldId id="444"/>
            <p14:sldId id="445"/>
            <p14:sldId id="462"/>
            <p14:sldId id="463"/>
            <p14:sldId id="466"/>
          </p14:sldIdLst>
        </p14:section>
        <p14:section name="Conclusion" id="{10E03AB1-9AA8-4E86-9A64-D741901E50A2}">
          <p14:sldIdLst>
            <p14:sldId id="349"/>
            <p14:sldId id="398"/>
            <p14:sldId id="352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4" autoAdjust="0"/>
    <p:restoredTop sz="90559" autoAdjust="0"/>
  </p:normalViewPr>
  <p:slideViewPr>
    <p:cSldViewPr>
      <p:cViewPr varScale="1">
        <p:scale>
          <a:sx n="103" d="100"/>
          <a:sy n="103" d="100"/>
        </p:scale>
        <p:origin x="600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326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7697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34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64575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2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69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39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5063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4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34632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62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0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7446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4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addons.mozilla.org/bg/firefox/addon/firebu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fiddler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http/http_header_fields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java-web-development-basic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fragistics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HTTP Protocol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HTML Forms, </a:t>
            </a:r>
            <a:r>
              <a:rPr lang="en-US"/>
              <a:t>HTTP Request</a:t>
            </a:r>
            <a:br>
              <a:rPr lang="en-US"/>
            </a:br>
            <a:r>
              <a:rPr lang="en-US"/>
              <a:t>and </a:t>
            </a:r>
            <a:r>
              <a:rPr lang="en-US" dirty="0"/>
              <a:t>HTTP Responses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2212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32448"/>
            <a:ext cx="3187613" cy="363552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10766" y="3806198"/>
            <a:ext cx="130651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Protocol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26" name="Picture 2" descr="http://icons.iconseeker.com/png/fullsize/slika-10-location-icons/location-http-1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685658"/>
            <a:ext cx="2833901" cy="28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 dirty="0"/>
              <a:t> (URL)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6612" y="1216803"/>
            <a:ext cx="10491785" cy="1478777"/>
            <a:chOff x="708027" y="1750203"/>
            <a:chExt cx="10491785" cy="1478777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833436" y="1750203"/>
              <a:ext cx="1036637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http://mysite.com:8080/demo/index.php?id=27&amp;lang=en#lectures</a:t>
              </a: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/>
                <a:t>Host</a:t>
              </a:r>
              <a:endParaRPr lang="en-GB" sz="2000" b="1" dirty="0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470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need this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Apache CGI script </a:t>
            </a:r>
            <a:r>
              <a:rPr lang="en-US" dirty="0"/>
              <a:t>to run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class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CGI Script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1224" y="2057400"/>
            <a:ext cx="10363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chcp 65001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-Dfile.encoding=UTF8 -Dcgi.content_type=$CONTENT_TYPE -Dcgi.content_length=$CONTENT_LENGTH -Dcgi.request_method=$REQUEST_METHOD -Dcgi.query_string=$QUERY_STRING -cp ./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packageName.className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960812" y="4921721"/>
            <a:ext cx="2700422" cy="685800"/>
          </a:xfrm>
          <a:prstGeom prst="wedgeRoundRectCallout">
            <a:avLst>
              <a:gd name="adj1" fmla="val 92631"/>
              <a:gd name="adj2" fmla="val -19058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e.g. softuni.Index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37412" y="4902671"/>
            <a:ext cx="4495800" cy="1141228"/>
          </a:xfrm>
          <a:prstGeom prst="wedgeRoundRectCallout">
            <a:avLst>
              <a:gd name="adj1" fmla="val 18077"/>
              <a:gd name="adj2" fmla="val -13409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a folder with the package name and put the class in it</a:t>
            </a:r>
          </a:p>
        </p:txBody>
      </p:sp>
    </p:spTree>
    <p:extLst>
      <p:ext uri="{BB962C8B-B14F-4D97-AF65-F5344CB8AC3E}">
        <p14:creationId xmlns:p14="http://schemas.microsoft.com/office/powerpoint/2010/main" val="382064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 in Java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query string is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Commonly used in searches and dynamic pages</a:t>
            </a:r>
          </a:p>
          <a:p>
            <a:pPr>
              <a:lnSpc>
                <a:spcPct val="110000"/>
              </a:lnSpc>
            </a:pPr>
            <a:r>
              <a:rPr lang="en-US" dirty="0"/>
              <a:t>Accessed in Java through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82235" y="3352800"/>
            <a:ext cx="10621178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System.getProperty("cgi.query_string");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37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7432" y="3352800"/>
            <a:ext cx="8007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/>
          </p:nvPr>
        </p:nvGraphicFramePr>
        <p:xfrm>
          <a:off x="9357215" y="2786742"/>
          <a:ext cx="2241741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Encoding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32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77632" y="4666344"/>
            <a:ext cx="643618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</p:spTree>
    <p:extLst>
      <p:ext uri="{BB962C8B-B14F-4D97-AF65-F5344CB8AC3E}">
        <p14:creationId xmlns:p14="http://schemas.microsoft.com/office/powerpoint/2010/main" val="20167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uiExpand="1" build="p"/>
      <p:bldP spid="5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3831" y="19792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831" y="30460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704012" y="3887002"/>
            <a:ext cx="3200400" cy="870522"/>
          </a:xfrm>
          <a:prstGeom prst="wedgeRoundRectCallout">
            <a:avLst>
              <a:gd name="adj1" fmla="val -65548"/>
              <a:gd name="adj2" fmla="val 639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</a:t>
            </a:r>
            <a:b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416077" y="5473079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331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1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Down 7"/>
          <p:cNvSpPr/>
          <p:nvPr/>
        </p:nvSpPr>
        <p:spPr>
          <a:xfrm>
            <a:off x="5789612" y="3856201"/>
            <a:ext cx="685799" cy="944396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URLEncoder.encode(String, Encoding)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 in Java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2068020"/>
            <a:ext cx="10515602" cy="1788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"Some text /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някакъв текст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urlEncodedText =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URLEncoder.encode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"UTF-8")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System.out.println(urlEncodedText);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7819" y="4800600"/>
            <a:ext cx="10515602" cy="911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Some+text+%2F+%D0%BD%D1%8F%D0%BA%D0%B0%D0%BA%D1%8A%D0%B2+%D1%82%D0%B5%D0%BA%D1%81%D1%82</a:t>
            </a:r>
          </a:p>
        </p:txBody>
      </p:sp>
    </p:spTree>
    <p:extLst>
      <p:ext uri="{BB962C8B-B14F-4D97-AF65-F5344CB8AC3E}">
        <p14:creationId xmlns:p14="http://schemas.microsoft.com/office/powerpoint/2010/main" val="237448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Down 7"/>
          <p:cNvSpPr/>
          <p:nvPr/>
        </p:nvSpPr>
        <p:spPr>
          <a:xfrm>
            <a:off x="5789612" y="3821653"/>
            <a:ext cx="685799" cy="978944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URLDecoder.decode(String, Encoding)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Decoding in Java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1828800"/>
            <a:ext cx="10515602" cy="1992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"Some+text+%2F+%D0%BD%D1%8F%D0%BA%D0%B0%D0%BA%D1%8A%D0%B2+%D1%82%D0%B5%D0%BA%D1%81%D1%82";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urlDecodedText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URLDecoder.decode(text, "UTF-8")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System.out.println(urlDecodedText);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1" y="4800600"/>
            <a:ext cx="10515602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 / </a:t>
            </a:r>
            <a:r>
              <a:rPr lang="bg-BG" sz="4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някакъв текст</a:t>
            </a:r>
            <a:endParaRPr lang="en-US" sz="4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800600"/>
            <a:ext cx="10263928" cy="820600"/>
          </a:xfrm>
        </p:spPr>
        <p:txBody>
          <a:bodyPr/>
          <a:lstStyle/>
          <a:p>
            <a:r>
              <a:rPr lang="en-US" dirty="0"/>
              <a:t>MIME and Media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678768"/>
            <a:ext cx="10263928" cy="719034"/>
          </a:xfrm>
        </p:spPr>
        <p:txBody>
          <a:bodyPr/>
          <a:lstStyle/>
          <a:p>
            <a:r>
              <a:rPr lang="en-US" dirty="0"/>
              <a:t>Multi-Purpose Internet Mail Extensions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740" y="1143000"/>
            <a:ext cx="4214072" cy="32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MIME?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323680"/>
            <a:ext cx="10287000" cy="47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Multi-Purpose Internet Mail Extensions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MIME?</a:t>
            </a:r>
          </a:p>
        </p:txBody>
      </p:sp>
    </p:spTree>
    <p:extLst>
      <p:ext uri="{BB962C8B-B14F-4D97-AF65-F5344CB8AC3E}">
        <p14:creationId xmlns:p14="http://schemas.microsoft.com/office/powerpoint/2010/main" val="375769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HTML Forms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Form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method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URL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HTTP Overviews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MIME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HTTP Requests 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HTTP Responses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  <p:pic>
        <p:nvPicPr>
          <p:cNvPr id="6" name="Picture 2" descr="http://icons.iconseeker.com/png/fullsize/slika-10-location-icons/location-http-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29" y="3505200"/>
            <a:ext cx="2342067" cy="234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62100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MIME Media Types</a:t>
            </a:r>
          </a:p>
        </p:txBody>
      </p:sp>
    </p:spTree>
    <p:extLst>
      <p:ext uri="{BB962C8B-B14F-4D97-AF65-F5344CB8AC3E}">
        <p14:creationId xmlns:p14="http://schemas.microsoft.com/office/powerpoint/2010/main" val="268246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Request and Responses</a:t>
            </a:r>
          </a:p>
        </p:txBody>
      </p:sp>
      <p:pic>
        <p:nvPicPr>
          <p:cNvPr id="307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59" y="1738312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744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0111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76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05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6794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4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62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14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661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7999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875212" y="5504336"/>
            <a:ext cx="2286000" cy="896464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2044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62635" y="1942445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32512" y="1942444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4612" y="1752600"/>
            <a:ext cx="17526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6812" y="1752600"/>
            <a:ext cx="18288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22561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337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4953000"/>
            <a:ext cx="4032931" cy="998230"/>
          </a:xfrm>
          <a:prstGeom prst="wedgeRoundRectCallout">
            <a:avLst>
              <a:gd name="adj1" fmla="val -121106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2057153"/>
            <a:ext cx="3901736" cy="990847"/>
          </a:xfrm>
          <a:prstGeom prst="wedgeRoundRectCallout">
            <a:avLst>
              <a:gd name="adj1" fmla="val -125671"/>
              <a:gd name="adj2" fmla="val 94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26209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Tools for Developers</a:t>
            </a:r>
          </a:p>
        </p:txBody>
      </p:sp>
      <p:pic>
        <p:nvPicPr>
          <p:cNvPr id="4098" name="Picture 2" descr="Tools PNG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59" y="1072968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92704"/>
            <a:ext cx="5410200" cy="4661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5122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9561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Browser (2)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54203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r>
              <a:rPr lang="en-US" sz="2800" dirty="0"/>
              <a:t> - Chrome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6857" y="54203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RESTClient</a:t>
            </a:r>
            <a:r>
              <a:rPr lang="en-US" sz="2800" dirty="0"/>
              <a:t> - Firefox</a:t>
            </a:r>
          </a:p>
        </p:txBody>
      </p:sp>
      <p:pic>
        <p:nvPicPr>
          <p:cNvPr id="6146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438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438400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1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08" y="1207212"/>
            <a:ext cx="5513006" cy="46614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5943600"/>
            <a:ext cx="1218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Fiddler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0002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Request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a HTTP Request?</a:t>
            </a:r>
          </a:p>
        </p:txBody>
      </p:sp>
      <p:pic>
        <p:nvPicPr>
          <p:cNvPr id="7170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59" y="17526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7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#JavaWeb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5191442" y="3606230"/>
            <a:ext cx="15240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757352" y="3606230"/>
            <a:ext cx="1904999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8698221" y="3606230"/>
            <a:ext cx="2743201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185290" y="4050610"/>
            <a:ext cx="167112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185290" y="4907508"/>
            <a:ext cx="113772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Request message sent by a client consists of: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line</a:t>
            </a:r>
          </a:p>
          <a:p>
            <a:pPr lvl="2"/>
            <a:r>
              <a:rPr lang="en-US" dirty="0"/>
              <a:t>Request method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Resource URI (URL)</a:t>
            </a:r>
          </a:p>
          <a:p>
            <a:pPr lvl="2"/>
            <a:r>
              <a:rPr lang="en-US" dirty="0"/>
              <a:t>Protocol version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headers</a:t>
            </a:r>
          </a:p>
          <a:p>
            <a:pPr lvl="2"/>
            <a:r>
              <a:rPr lang="en-US" dirty="0"/>
              <a:t>Additional parameters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body</a:t>
            </a:r>
            <a:r>
              <a:rPr lang="en-US" dirty="0"/>
              <a:t> – optional data, e.g. posted form fields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HTTP Request Message</a:t>
            </a:r>
            <a:endParaRPr lang="en-US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5103812" y="3505200"/>
            <a:ext cx="6477000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30868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10" grpId="0" animBg="1"/>
      <p:bldP spid="10" grpId="1" animBg="1"/>
      <p:bldP spid="11" grpId="0" animBg="1"/>
      <p:bldP spid="478211" grpId="0" uiExpand="1" build="p"/>
      <p:bldP spid="4782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846944"/>
            <a:ext cx="1036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/login.cgi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username=mente&amp;password=top*secret!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466012" y="1846944"/>
            <a:ext cx="2971800" cy="555746"/>
          </a:xfrm>
          <a:prstGeom prst="wedgeRoundRectCallout">
            <a:avLst>
              <a:gd name="adj1" fmla="val -124361"/>
              <a:gd name="adj2" fmla="val -31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323012" y="2517857"/>
            <a:ext cx="3562973" cy="555746"/>
          </a:xfrm>
          <a:prstGeom prst="wedgeRoundRectCallout">
            <a:avLst>
              <a:gd name="adj1" fmla="val -111281"/>
              <a:gd name="adj2" fmla="val -375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08612" y="4613203"/>
            <a:ext cx="3691022" cy="920690"/>
          </a:xfrm>
          <a:prstGeom prst="wedgeRoundRectCallout">
            <a:avLst>
              <a:gd name="adj1" fmla="val -113077"/>
              <a:gd name="adj2" fmla="val -1456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holds the submitted form data</a:t>
            </a:r>
          </a:p>
        </p:txBody>
      </p:sp>
    </p:spTree>
    <p:extLst>
      <p:ext uri="{BB962C8B-B14F-4D97-AF65-F5344CB8AC3E}">
        <p14:creationId xmlns:p14="http://schemas.microsoft.com/office/powerpoint/2010/main" val="394120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Reading an HTTP POST request data in Java:</a:t>
            </a:r>
            <a:endParaRPr lang="bg-BG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Request Method – Example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8158" y="1259585"/>
            <a:ext cx="11356884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method="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sz="2300" noProof="1"/>
              <a:t>"&gt;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8158" y="4004180"/>
            <a:ext cx="11356884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String requestMethod = System.getProperty("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</a:rPr>
              <a:t>cgi.request_method</a:t>
            </a:r>
            <a:r>
              <a:rPr lang="en-US" sz="2300" noProof="1"/>
              <a:t>");</a:t>
            </a:r>
            <a:br>
              <a:rPr lang="en-US" sz="2300" noProof="1"/>
            </a:br>
            <a:r>
              <a:rPr lang="en-US" sz="2300" noProof="1"/>
              <a:t>if (requestMethod.equals("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sz="2300" noProof="1"/>
              <a:t>") || requestMethod.equals("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sz="2300" noProof="1"/>
              <a:t>")) {</a:t>
            </a:r>
            <a:br>
              <a:rPr lang="en-US" sz="2300" noProof="1"/>
            </a:br>
            <a:r>
              <a:rPr lang="en-US" sz="2300" noProof="1"/>
              <a:t>  BufferedReader br = new BufferedReader(</a:t>
            </a:r>
          </a:p>
          <a:p>
            <a:r>
              <a:rPr lang="en-US" sz="2300" noProof="1"/>
              <a:t>    new InputStreamReader(System.in));</a:t>
            </a:r>
          </a:p>
          <a:p>
            <a:r>
              <a:rPr lang="en-US" sz="2300" noProof="1"/>
              <a:t>  String params = br.readLine();</a:t>
            </a:r>
          </a:p>
          <a:p>
            <a:r>
              <a:rPr lang="en-US" sz="2300" noProof="1"/>
              <a:t>}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847012" y="1003908"/>
            <a:ext cx="2901318" cy="1257993"/>
          </a:xfrm>
          <a:prstGeom prst="wedgeRoundRectCallout">
            <a:avLst>
              <a:gd name="adj1" fmla="val -74578"/>
              <a:gd name="adj2" fmla="val -126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method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transfers data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body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60937" y="2429781"/>
            <a:ext cx="2905475" cy="1383708"/>
          </a:xfrm>
          <a:prstGeom prst="wedgeRoundRectCallout">
            <a:avLst>
              <a:gd name="adj1" fmla="val -73359"/>
              <a:gd name="adj2" fmla="val -275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POST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send text and binary data, e.g. upload files</a:t>
            </a:r>
          </a:p>
        </p:txBody>
      </p:sp>
    </p:spTree>
    <p:extLst>
      <p:ext uri="{BB962C8B-B14F-4D97-AF65-F5344CB8AC3E}">
        <p14:creationId xmlns:p14="http://schemas.microsoft.com/office/powerpoint/2010/main" val="376252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622868" y="2133600"/>
            <a:ext cx="1091803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/index.cgi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25097" y="1743074"/>
            <a:ext cx="3107804" cy="522346"/>
          </a:xfrm>
          <a:prstGeom prst="wedgeRoundRectCallout">
            <a:avLst>
              <a:gd name="adj1" fmla="val -78984"/>
              <a:gd name="adj2" fmla="val 631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88299" y="2673476"/>
            <a:ext cx="3581400" cy="555746"/>
          </a:xfrm>
          <a:prstGeom prst="wedgeRoundRectCallout">
            <a:avLst>
              <a:gd name="adj1" fmla="val -108619"/>
              <a:gd name="adj2" fmla="val -280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360612" y="3660757"/>
            <a:ext cx="4088825" cy="585087"/>
          </a:xfrm>
          <a:prstGeom prst="wedgeRoundRectCallout">
            <a:avLst>
              <a:gd name="adj1" fmla="val -73786"/>
              <a:gd name="adj2" fmla="val -699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</a:p>
        </p:txBody>
      </p:sp>
    </p:spTree>
    <p:extLst>
      <p:ext uri="{BB962C8B-B14F-4D97-AF65-F5344CB8AC3E}">
        <p14:creationId xmlns:p14="http://schemas.microsoft.com/office/powerpoint/2010/main" val="349987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0"/>
          <p:cNvSpPr>
            <a:spLocks noGrp="1"/>
          </p:cNvSpPr>
          <p:nvPr>
            <p:ph idx="1"/>
          </p:nvPr>
        </p:nvSpPr>
        <p:spPr>
          <a:xfrm>
            <a:off x="190413" y="3581400"/>
            <a:ext cx="11804822" cy="3140076"/>
          </a:xfrm>
        </p:spPr>
        <p:txBody>
          <a:bodyPr/>
          <a:lstStyle/>
          <a:p>
            <a:r>
              <a:rPr lang="en-US" dirty="0"/>
              <a:t>Reading HTTP GET request data in Java:</a:t>
            </a:r>
            <a:endParaRPr lang="bg-BG" dirty="0"/>
          </a:p>
        </p:txBody>
      </p:sp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98167" y="1106031"/>
            <a:ext cx="1117686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&lt;form method="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noProof="1"/>
              <a:t>"&gt;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&lt;/form&gt;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98167" y="4343400"/>
            <a:ext cx="1117686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String requestMethod = System.getProperty("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cgi.request_method</a:t>
            </a:r>
            <a:r>
              <a:rPr lang="en-US" sz="2400" noProof="1"/>
              <a:t>");</a:t>
            </a:r>
            <a:br>
              <a:rPr lang="en-US" sz="2400" noProof="1"/>
            </a:br>
            <a:r>
              <a:rPr lang="en-US" sz="2400" noProof="1"/>
              <a:t>if (requestMethod.equals("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noProof="1"/>
              <a:t>") || requestMethod.equals("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noProof="1"/>
              <a:t>")) {</a:t>
            </a:r>
          </a:p>
          <a:p>
            <a:r>
              <a:rPr lang="en-US" sz="2400" noProof="1"/>
              <a:t>  String params = System.getProperty("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cgi.query_string</a:t>
            </a:r>
            <a:r>
              <a:rPr lang="en-US" sz="2400" noProof="1"/>
              <a:t>");</a:t>
            </a:r>
            <a:br>
              <a:rPr lang="en-US" sz="2400" noProof="1"/>
            </a:br>
            <a:r>
              <a:rPr lang="en-US" sz="24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70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Response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a HTTP Response?</a:t>
            </a:r>
          </a:p>
        </p:txBody>
      </p:sp>
      <p:pic>
        <p:nvPicPr>
          <p:cNvPr id="8194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782" y="1372814"/>
            <a:ext cx="3205353" cy="320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7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4341813" y="2722652"/>
            <a:ext cx="24384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780212" y="2722649"/>
            <a:ext cx="24384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9204181" y="2722646"/>
            <a:ext cx="2362231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4341813" y="3144321"/>
            <a:ext cx="1600199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4300840" y="3926024"/>
            <a:ext cx="689897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65612" y="2648384"/>
            <a:ext cx="73914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53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10" grpId="0" animBg="1"/>
      <p:bldP spid="48230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59073" y="1575722"/>
            <a:ext cx="4228119" cy="634078"/>
          </a:xfrm>
          <a:prstGeom prst="wedgeRoundRectCallout">
            <a:avLst>
              <a:gd name="adj1" fmla="val -66440"/>
              <a:gd name="adj2" fmla="val 321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3366" y="3378685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7012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6980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1xx</a:t>
            </a:r>
            <a:r>
              <a:rPr lang="en-US" dirty="0"/>
              <a:t>: informational (e.g., "100 Continue")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2xx</a:t>
            </a:r>
            <a:r>
              <a:rPr lang="en-US" dirty="0"/>
              <a:t>: successful (e.g., "200 OK", "201 Created")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3xx</a:t>
            </a:r>
            <a:r>
              <a:rPr lang="en-US" dirty="0"/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4xx</a:t>
            </a:r>
            <a:r>
              <a:rPr lang="en-US" dirty="0"/>
              <a:t>: client error (e.g., "400 Bad Request", "404 Not Found",</a:t>
            </a:r>
            <a:br>
              <a:rPr lang="en-US" dirty="0"/>
            </a:br>
            <a:r>
              <a:rPr lang="en-US" dirty="0"/>
              <a:t>"401 Unauthorized", "409 Conflict")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5xx</a:t>
            </a:r>
            <a:r>
              <a:rPr lang="en-US" dirty="0"/>
              <a:t>: server error (e.g., "500 Internal Server Error",</a:t>
            </a:r>
            <a:br>
              <a:rPr lang="en-US" dirty="0"/>
            </a:br>
            <a:r>
              <a:rPr lang="en-US" dirty="0"/>
              <a:t>"503 Service Unavailable")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– Example</a:t>
            </a:r>
            <a:endParaRPr lang="en-US" dirty="0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531812" y="1676400"/>
            <a:ext cx="1103777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404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Nov 2014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&lt;HTML&gt;&lt;HEAD&gt;&lt;TITLE&gt;404 Not Found&lt;/TITLE&gt;&lt;/HEAD&gt;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/img/logo.gif was not found on this server.&lt;P&gt; 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332412" y="1611851"/>
            <a:ext cx="3555931" cy="638953"/>
          </a:xfrm>
          <a:prstGeom prst="wedgeRoundRectCallout">
            <a:avLst>
              <a:gd name="adj1" fmla="val -69679"/>
              <a:gd name="adj2" fmla="val 30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89612" y="3173312"/>
            <a:ext cx="3352800" cy="650304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902532" y="4667128"/>
            <a:ext cx="3578640" cy="625839"/>
          </a:xfrm>
          <a:prstGeom prst="wedgeRoundRectCallout">
            <a:avLst>
              <a:gd name="adj1" fmla="val -72164"/>
              <a:gd name="adj2" fmla="val 244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76700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800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Forms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07927"/>
            <a:ext cx="9832319" cy="692873"/>
          </a:xfrm>
        </p:spPr>
        <p:txBody>
          <a:bodyPr/>
          <a:lstStyle/>
          <a:p>
            <a:r>
              <a:rPr lang="en-US" dirty="0"/>
              <a:t>Form Method and Action</a:t>
            </a:r>
          </a:p>
        </p:txBody>
      </p:sp>
      <p:pic>
        <p:nvPicPr>
          <p:cNvPr id="2050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89412" y="1371600"/>
            <a:ext cx="38100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or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714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ttp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8383932" y="17144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534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(301 Moved Permanently) tells the browser to request another URL: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345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attachment; filename="Report-April-2016.pdf"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92300" y="2175426"/>
            <a:ext cx="4890624" cy="1029473"/>
          </a:xfrm>
          <a:prstGeom prst="wedgeRoundRectCallout">
            <a:avLst>
              <a:gd name="adj1" fmla="val -63103"/>
              <a:gd name="adj2" fmla="val 581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257800"/>
            <a:ext cx="5562600" cy="1066800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Report-April-2016.pdf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-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251" y="1219200"/>
            <a:ext cx="11148612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File file = new File("text.txt");</a:t>
            </a:r>
            <a:br>
              <a:rPr lang="en-US" sz="2500" noProof="1"/>
            </a:br>
            <a:r>
              <a:rPr lang="en-US" sz="2500" noProof="1"/>
              <a:t>String headers = "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Content-Type</a:t>
            </a:r>
            <a:r>
              <a:rPr lang="en-US" sz="2500" noProof="1"/>
              <a:t>: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text/plain</a:t>
            </a:r>
            <a:r>
              <a:rPr lang="en-US" sz="2500" noProof="1"/>
              <a:t>\n" +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 "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Content-Length</a:t>
            </a:r>
            <a:r>
              <a:rPr lang="en-US" sz="2500" noProof="1"/>
              <a:t>: " + file.length() + "\n" +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 "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Content-Disposition</a:t>
            </a:r>
            <a:r>
              <a:rPr lang="en-US" sz="2500" noProof="1"/>
              <a:t>: attachment; filename=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FILENAME.txt</a:t>
            </a:r>
            <a:r>
              <a:rPr lang="en-US" sz="2500" noProof="1"/>
              <a:t>\n";</a:t>
            </a:r>
            <a:br>
              <a:rPr lang="en-US" sz="2500" noProof="1"/>
            </a:br>
            <a:br>
              <a:rPr lang="en-US" sz="2500" noProof="1"/>
            </a:br>
            <a:r>
              <a:rPr lang="en-US" sz="2500" noProof="1"/>
              <a:t>System.out.println(headers);</a:t>
            </a:r>
          </a:p>
          <a:p>
            <a:pPr>
              <a:lnSpc>
                <a:spcPct val="100000"/>
              </a:lnSpc>
            </a:pPr>
            <a:br>
              <a:rPr lang="en-US" sz="2500" noProof="1"/>
            </a:br>
            <a:r>
              <a:rPr lang="en-US" sz="2500" noProof="1"/>
              <a:t>BufferedReader br = new BufferedReader(new FileReader(file));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String s = null;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while((s = br.readLine()) != null)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{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System.out.println(s);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761774" y="2960370"/>
            <a:ext cx="6013651" cy="685800"/>
          </a:xfrm>
          <a:prstGeom prst="wedgeRoundRectCallout">
            <a:avLst>
              <a:gd name="adj1" fmla="val -60528"/>
              <a:gd name="adj2" fmla="val -5451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 download the user will see this file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551612" y="5257800"/>
            <a:ext cx="4038600" cy="640407"/>
          </a:xfrm>
          <a:prstGeom prst="wedgeRoundRectCallout">
            <a:avLst>
              <a:gd name="adj1" fmla="val -68610"/>
              <a:gd name="adj2" fmla="val -3033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 the file and print 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35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5873055" y="4059168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0660" y="1219200"/>
            <a:ext cx="1092575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File file = new File("text.txt");</a:t>
            </a:r>
            <a:br>
              <a:rPr lang="en-US" noProof="1"/>
            </a:br>
            <a:r>
              <a:rPr lang="en-US" noProof="1"/>
              <a:t>String headers = "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Content-Type</a:t>
            </a:r>
            <a:r>
              <a:rPr lang="en-US" noProof="1"/>
              <a:t>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text/plain</a:t>
            </a:r>
            <a:r>
              <a:rPr lang="en-US" noProof="1"/>
              <a:t>\n" +</a:t>
            </a:r>
          </a:p>
          <a:p>
            <a:pPr>
              <a:lnSpc>
                <a:spcPct val="100000"/>
              </a:lnSpc>
            </a:pPr>
            <a:r>
              <a:rPr lang="en-US" noProof="1"/>
              <a:t>  "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Content-Length</a:t>
            </a:r>
            <a:r>
              <a:rPr lang="en-US" noProof="1"/>
              <a:t>: " + file.length() + "\n" +</a:t>
            </a:r>
          </a:p>
          <a:p>
            <a:pPr>
              <a:lnSpc>
                <a:spcPct val="100000"/>
              </a:lnSpc>
            </a:pPr>
            <a:r>
              <a:rPr lang="en-US" noProof="1"/>
              <a:t>  "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Content-Disposition</a:t>
            </a:r>
            <a:r>
              <a:rPr lang="en-US" noProof="1"/>
              <a:t>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noProof="1"/>
              <a:t>;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filename=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readme.txt</a:t>
            </a:r>
            <a:r>
              <a:rPr lang="en-US" noProof="1"/>
              <a:t>\n";</a:t>
            </a:r>
            <a:br>
              <a:rPr lang="en-US" noProof="1"/>
            </a:br>
            <a:br>
              <a:rPr lang="en-US" noProof="1"/>
            </a:br>
            <a:r>
              <a:rPr lang="en-US" noProof="1"/>
              <a:t>System.out.println(headers);</a:t>
            </a:r>
          </a:p>
        </p:txBody>
      </p:sp>
      <p:pic>
        <p:nvPicPr>
          <p:cNvPr id="2052" name="Picture 4" descr="https://puu.sh/txSHZ/1250241c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043" y="4648200"/>
            <a:ext cx="661019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70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 (3)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89143" y="1219200"/>
            <a:ext cx="109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File file = new File("text.txt");</a:t>
            </a:r>
            <a:br>
              <a:rPr lang="en-US" sz="2500" noProof="1"/>
            </a:br>
            <a:r>
              <a:rPr lang="en-US" sz="2500" noProof="1"/>
              <a:t>String headers = "Content-Type: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text/plain</a:t>
            </a:r>
            <a:r>
              <a:rPr lang="en-US" sz="2500" noProof="1"/>
              <a:t>\n" +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 "Content-Length: " + file.length() + "\n" +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 "Content-Disposition: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attachment</a:t>
            </a:r>
            <a:r>
              <a:rPr lang="en-US" sz="2500" noProof="1"/>
              <a:t>; filename=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example.txt</a:t>
            </a:r>
            <a:r>
              <a:rPr lang="en-US" sz="2500" noProof="1"/>
              <a:t>\n";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500" noProof="1"/>
              <a:t>System.out.println(headers);</a:t>
            </a:r>
          </a:p>
        </p:txBody>
      </p:sp>
      <p:pic>
        <p:nvPicPr>
          <p:cNvPr id="4100" name="Picture 4" descr="https://puu.sh/txSO8/1fca5a643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352" y="4191000"/>
            <a:ext cx="462358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/>
          <p:cNvSpPr/>
          <p:nvPr/>
        </p:nvSpPr>
        <p:spPr>
          <a:xfrm>
            <a:off x="5873055" y="3581400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0779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466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HTML forms can send 2 types of HTTP</a:t>
            </a:r>
            <a:br>
              <a:rPr lang="en-US" sz="3200" dirty="0"/>
            </a:br>
            <a:r>
              <a:rPr lang="en-US" sz="3200" dirty="0"/>
              <a:t>requests: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HTTP works with message pairs</a:t>
            </a:r>
            <a:br>
              <a:rPr lang="en-US" sz="3200" dirty="0"/>
            </a:br>
            <a:r>
              <a:rPr lang="en-US" sz="3200" dirty="0"/>
              <a:t>called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response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headers </a:t>
            </a:r>
            <a:r>
              <a:rPr lang="en-US" sz="3200" dirty="0"/>
              <a:t>describe the</a:t>
            </a:r>
            <a:br>
              <a:rPr lang="en-US" sz="3200" dirty="0"/>
            </a:br>
            <a:r>
              <a:rPr lang="en-US" sz="3200" dirty="0"/>
              <a:t>request / response metadata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See the most used headers </a:t>
            </a:r>
            <a:r>
              <a:rPr lang="en-US" sz="3000" dirty="0">
                <a:hlinkClick r:id="rId3"/>
              </a:rPr>
              <a:t>here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3200" dirty="0"/>
              <a:t> parts define: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host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port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query string</a:t>
            </a:r>
            <a:r>
              <a:rPr lang="en-US" sz="3000" dirty="0"/>
              <a:t>,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fragment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https://softuni.bg/courses/java-web-development-basics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1859" y="3557356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Down 11"/>
          <p:cNvSpPr/>
          <p:nvPr/>
        </p:nvSpPr>
        <p:spPr>
          <a:xfrm>
            <a:off x="5880258" y="3406430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Arrow: Down 13"/>
          <p:cNvSpPr/>
          <p:nvPr/>
        </p:nvSpPr>
        <p:spPr>
          <a:xfrm>
            <a:off x="5880258" y="478472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where to submit the form data: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- Action Attribute</a:t>
            </a:r>
            <a:endParaRPr lang="bg-BG" dirty="0"/>
          </a:p>
        </p:txBody>
      </p:sp>
      <p:pic>
        <p:nvPicPr>
          <p:cNvPr id="1026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60" y="3962400"/>
            <a:ext cx="3232728" cy="802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1446214" y="2159934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action="home.html"</a:t>
            </a:r>
            <a:r>
              <a:rPr lang="en-US" sz="2500" noProof="1"/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85" y="5340691"/>
            <a:ext cx="28098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15" name="Arrow: Down 14"/>
          <p:cNvSpPr/>
          <p:nvPr/>
        </p:nvSpPr>
        <p:spPr>
          <a:xfrm rot="16200000">
            <a:off x="8083678" y="2544091"/>
            <a:ext cx="425130" cy="89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684211" y="1942743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method="get"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17" name="Arrow: Down 16"/>
          <p:cNvSpPr/>
          <p:nvPr/>
        </p:nvSpPr>
        <p:spPr>
          <a:xfrm>
            <a:off x="9904412" y="3464811"/>
            <a:ext cx="577530" cy="1139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8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2521836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Specifies the HTTP method to use when sending form-data</a:t>
            </a:r>
            <a:endParaRPr lang="bg-BG" dirty="0"/>
          </a:p>
        </p:txBody>
      </p:sp>
      <p:pic>
        <p:nvPicPr>
          <p:cNvPr id="3074" name="Picture 2" descr="https://puu.sh/tqD1e/8504ca88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70" y="4603842"/>
            <a:ext cx="4876800" cy="15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817812" y="5051321"/>
            <a:ext cx="3200400" cy="1349479"/>
          </a:xfrm>
          <a:prstGeom prst="wedgeRoundRectCallout">
            <a:avLst>
              <a:gd name="adj1" fmla="val 110145"/>
              <a:gd name="adj2" fmla="val -522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form data is in the URL</a:t>
            </a:r>
            <a:endParaRPr lang="bg-BG" sz="3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8609012" y="4659253"/>
            <a:ext cx="1371600" cy="392068"/>
          </a:xfrm>
          <a:prstGeom prst="roundRect">
            <a:avLst/>
          </a:prstGeom>
          <a:solidFill>
            <a:srgbClr val="643F07">
              <a:alpha val="29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36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47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684211" y="3662065"/>
            <a:ext cx="8061264" cy="1593338"/>
          </a:xfrm>
          <a:prstGeom prst="roundRect">
            <a:avLst>
              <a:gd name="adj" fmla="val 8059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684212" y="5502009"/>
            <a:ext cx="1915230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3662065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/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8083678" y="1896748"/>
            <a:ext cx="425130" cy="89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1" y="12954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method="post"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192632" y="3920988"/>
            <a:ext cx="2286000" cy="1056389"/>
          </a:xfrm>
          <a:prstGeom prst="wedgeRoundRectCallout">
            <a:avLst>
              <a:gd name="adj1" fmla="val -64655"/>
              <a:gd name="adj2" fmla="val -33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be explained later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417462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holds the form data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rrow: Down 11"/>
          <p:cNvSpPr/>
          <p:nvPr/>
        </p:nvSpPr>
        <p:spPr>
          <a:xfrm>
            <a:off x="9904412" y="2817468"/>
            <a:ext cx="577530" cy="79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26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1874493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7" grpId="0" animBg="1"/>
      <p:bldP spid="8" grpId="0" animBg="1"/>
      <p:bldP spid="6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6012027" y="3276600"/>
            <a:ext cx="425130" cy="812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6788" y="1260664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method="post"&gt;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3341" y="4124345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/>
              <a:t>POST http://localhost/cgi-bin/index.cgi HTTP/1.1</a:t>
            </a:r>
          </a:p>
          <a:p>
            <a:r>
              <a:rPr lang="en-US" sz="2500" noProof="1"/>
              <a:t>Host: localhost</a:t>
            </a:r>
          </a:p>
          <a:p>
            <a:r>
              <a:rPr lang="en-US" sz="2500" noProof="1"/>
              <a:t>Content-Type: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application/x-www-form-urlencoded</a:t>
            </a:r>
          </a:p>
          <a:p>
            <a:r>
              <a:rPr lang="en-US" sz="2500" noProof="1"/>
              <a:t>Content-Length: 23</a:t>
            </a:r>
          </a:p>
          <a:p>
            <a:endParaRPr lang="en-US" sz="2500" noProof="1"/>
          </a:p>
          <a:p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Maria+Smith</a:t>
            </a:r>
            <a:r>
              <a:rPr lang="en-US" sz="2500" noProof="1"/>
              <a:t>&amp;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13612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026" name="Picture 2" descr="https://puu.sh/tsPRe/e96381f4f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541610"/>
            <a:ext cx="4114800" cy="165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0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646876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403127"/>
            <a:ext cx="9832319" cy="692873"/>
          </a:xfrm>
        </p:spPr>
        <p:txBody>
          <a:bodyPr/>
          <a:lstStyle/>
          <a:p>
            <a:r>
              <a:rPr lang="en-US" dirty="0"/>
              <a:t>Uniform Resource Locator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62" y="13716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5552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643F07">
            <a:alpha val="95000"/>
          </a:srgbClr>
        </a:solidFill>
        <a:ln w="19050">
          <a:solidFill>
            <a:srgbClr val="F8D49E">
              <a:alpha val="80000"/>
            </a:srgb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eaLnBrk="0" hangingPunct="0">
          <a:lnSpc>
            <a:spcPts val="3000"/>
          </a:lnSpc>
          <a:buClr>
            <a:schemeClr val="accent5">
              <a:lumMod val="40000"/>
              <a:lumOff val="60000"/>
            </a:schemeClr>
          </a:buClr>
          <a:buSzPct val="70000"/>
          <a:defRPr b="1">
            <a:solidFill>
              <a:srgbClr val="F7FFE7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5259</TotalTime>
  <Words>2802</Words>
  <Application>Microsoft Office PowerPoint</Application>
  <PresentationFormat>Custom</PresentationFormat>
  <Paragraphs>507</Paragraphs>
  <Slides>48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HTTP Protocol</vt:lpstr>
      <vt:lpstr>Table of Contents</vt:lpstr>
      <vt:lpstr>Have a Question?</vt:lpstr>
      <vt:lpstr>HTML Forms</vt:lpstr>
      <vt:lpstr>HTML Forms - Action Attribute</vt:lpstr>
      <vt:lpstr>HTML Forms – Method Attribute </vt:lpstr>
      <vt:lpstr>HTML Forms – Method Attribute (2)</vt:lpstr>
      <vt:lpstr>URL Encoded Form Data – Example</vt:lpstr>
      <vt:lpstr>URL</vt:lpstr>
      <vt:lpstr>Uniform Resource Locator (URL)</vt:lpstr>
      <vt:lpstr>CGI Script</vt:lpstr>
      <vt:lpstr>Query String in Java</vt:lpstr>
      <vt:lpstr>URL Encoding</vt:lpstr>
      <vt:lpstr>Valid and Invalid URLs – Examples</vt:lpstr>
      <vt:lpstr>URL Encoding in Java</vt:lpstr>
      <vt:lpstr>URL Decoding in Java</vt:lpstr>
      <vt:lpstr>MIME and Media Types</vt:lpstr>
      <vt:lpstr>What is MIME?</vt:lpstr>
      <vt:lpstr>What is MIME?</vt:lpstr>
      <vt:lpstr>Common MIME Media Types</vt:lpstr>
      <vt:lpstr>HTTP Basics</vt:lpstr>
      <vt:lpstr>Hyper Text Transfer Protocol</vt:lpstr>
      <vt:lpstr>HTTP Request Methods</vt:lpstr>
      <vt:lpstr>HTTP Conversation: Example</vt:lpstr>
      <vt:lpstr>HTTP</vt:lpstr>
      <vt:lpstr>HTTP Tools for Developers - Browser</vt:lpstr>
      <vt:lpstr>HTTP Tools for Developers - Browser (2)</vt:lpstr>
      <vt:lpstr>HTTP Tools for Developers - Desktop</vt:lpstr>
      <vt:lpstr>HTTP Request</vt:lpstr>
      <vt:lpstr>HTTP Request Message</vt:lpstr>
      <vt:lpstr>HTTP POST Request – Example</vt:lpstr>
      <vt:lpstr>POST Request Method – Example</vt:lpstr>
      <vt:lpstr>HTTP GET Request – Example</vt:lpstr>
      <vt:lpstr>GET Request Method – Example</vt:lpstr>
      <vt:lpstr>HTTP Response</vt:lpstr>
      <vt:lpstr>HTTP Response Message</vt:lpstr>
      <vt:lpstr>HTTP Response – Example</vt:lpstr>
      <vt:lpstr>HTTP Response Codes</vt:lpstr>
      <vt:lpstr>HTTP Response – Example</vt:lpstr>
      <vt:lpstr>Browser Redirection</vt:lpstr>
      <vt:lpstr>Content-Type and Disposition</vt:lpstr>
      <vt:lpstr>Content-Disposition - Example</vt:lpstr>
      <vt:lpstr>Content-Disposition – Example (2)</vt:lpstr>
      <vt:lpstr>Content-Disposition – Example (3)</vt:lpstr>
      <vt:lpstr>Summary</vt:lpstr>
      <vt:lpstr>HTTP Protocol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 Course</dc:subject>
  <dc:creator>Software University Foundation</dc:creator>
  <cp:keywords>SoftUni, Software University, programming, software development, software engineering, course, c#, java, web development, http, protocol, request, response, url, mime</cp:keywords>
  <dc:description>Java Web Development Basics @ SoftUni - https://softuni.bg/courses/java-web-development-basics</dc:description>
  <cp:lastModifiedBy>Simeon Sheytanov</cp:lastModifiedBy>
  <cp:revision>146</cp:revision>
  <dcterms:created xsi:type="dcterms:W3CDTF">2014-01-02T17:00:34Z</dcterms:created>
  <dcterms:modified xsi:type="dcterms:W3CDTF">2017-01-27T15:03:33Z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